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anva Sans Bold" panose="020B0803030501040103" pitchFamily="34" charset="0"/>
      <p:regular r:id="rId14"/>
      <p:bold r:id="rId15"/>
    </p:embeddedFont>
    <p:embeddedFont>
      <p:font typeface="Forum" panose="02000000000000000000" pitchFamily="2" charset="0"/>
      <p:regular r:id="rId16"/>
    </p:embeddedFont>
    <p:embeddedFont>
      <p:font typeface="Le Petit Cochon" pitchFamily="2" charset="77"/>
      <p:regular r:id="rId17"/>
    </p:embeddedFont>
    <p:embeddedFont>
      <p:font typeface="Poppins" pitchFamily="2" charset="77"/>
      <p:regular r:id="rId18"/>
      <p:bold r:id="rId19"/>
    </p:embeddedFont>
    <p:embeddedFont>
      <p:font typeface="Poppins Bold" pitchFamily="2" charset="7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829B"/>
        </a:solidFill>
        <a:effectLst/>
      </p:bgPr>
    </p:bg>
    <p:spTree>
      <p:nvGrpSpPr>
        <p:cNvPr id="1" name=""/>
        <p:cNvGrpSpPr/>
        <p:nvPr/>
      </p:nvGrpSpPr>
      <p:grpSpPr>
        <a:xfrm>
          <a:off x="0" y="0"/>
          <a:ext cx="0" cy="0"/>
          <a:chOff x="0" y="0"/>
          <a:chExt cx="0" cy="0"/>
        </a:xfrm>
      </p:grpSpPr>
      <p:sp>
        <p:nvSpPr>
          <p:cNvPr id="2" name="Freeform 2"/>
          <p:cNvSpPr/>
          <p:nvPr/>
        </p:nvSpPr>
        <p:spPr>
          <a:xfrm>
            <a:off x="10853278" y="2615657"/>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grpSp>
        <p:nvGrpSpPr>
          <p:cNvPr id="4" name="Group 4"/>
          <p:cNvGrpSpPr/>
          <p:nvPr/>
        </p:nvGrpSpPr>
        <p:grpSpPr>
          <a:xfrm>
            <a:off x="0" y="9998267"/>
            <a:ext cx="9144000" cy="288733"/>
            <a:chOff x="0" y="0"/>
            <a:chExt cx="2408296" cy="76045"/>
          </a:xfrm>
        </p:grpSpPr>
        <p:sp>
          <p:nvSpPr>
            <p:cNvPr id="5" name="Freeform 5"/>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071C42"/>
            </a:solidFill>
          </p:spPr>
          <p:txBody>
            <a:bodyPr/>
            <a:lstStyle/>
            <a:p>
              <a:endParaRPr lang="en-AE"/>
            </a:p>
          </p:txBody>
        </p:sp>
        <p:sp>
          <p:nvSpPr>
            <p:cNvPr id="6" name="TextBox 6"/>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699660" y="3576956"/>
            <a:ext cx="7255073" cy="1566544"/>
          </a:xfrm>
          <a:prstGeom prst="rect">
            <a:avLst/>
          </a:prstGeom>
        </p:spPr>
        <p:txBody>
          <a:bodyPr lIns="0" tIns="0" rIns="0" bIns="0" rtlCol="0" anchor="t">
            <a:spAutoFit/>
          </a:bodyPr>
          <a:lstStyle/>
          <a:p>
            <a:pPr algn="ctr">
              <a:lnSpc>
                <a:spcPts val="12880"/>
              </a:lnSpc>
            </a:pPr>
            <a:r>
              <a:rPr lang="en-US" sz="9200">
                <a:solidFill>
                  <a:srgbClr val="D9D9D9"/>
                </a:solidFill>
                <a:latin typeface="Canva Sans Bold"/>
              </a:rPr>
              <a:t>Study Squad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51829B"/>
            </a:solidFill>
          </p:spPr>
          <p:txBody>
            <a:bodyPr/>
            <a:lstStyle/>
            <a:p>
              <a:endParaRPr lang="en-AE"/>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7" y="5657290"/>
            <a:ext cx="6651996" cy="424815"/>
          </a:xfrm>
          <a:prstGeom prst="rect">
            <a:avLst/>
          </a:prstGeom>
        </p:spPr>
        <p:txBody>
          <a:bodyPr lIns="0" tIns="0" rIns="0" bIns="0" rtlCol="0" anchor="t">
            <a:spAutoFit/>
          </a:bodyPr>
          <a:lstStyle/>
          <a:p>
            <a:pPr>
              <a:lnSpc>
                <a:spcPts val="3360"/>
              </a:lnSpc>
            </a:pPr>
            <a:r>
              <a:rPr lang="en-US" sz="2400">
                <a:solidFill>
                  <a:srgbClr val="101010"/>
                </a:solidFill>
                <a:latin typeface="Poppins"/>
              </a:rPr>
              <a:t>What is Study Squad?</a:t>
            </a:r>
          </a:p>
        </p:txBody>
      </p:sp>
      <p:sp>
        <p:nvSpPr>
          <p:cNvPr id="6" name="TextBox 6"/>
          <p:cNvSpPr txBox="1"/>
          <p:nvPr/>
        </p:nvSpPr>
        <p:spPr>
          <a:xfrm>
            <a:off x="1544727" y="6358890"/>
            <a:ext cx="8667345" cy="2084070"/>
          </a:xfrm>
          <a:prstGeom prst="rect">
            <a:avLst/>
          </a:prstGeom>
        </p:spPr>
        <p:txBody>
          <a:bodyPr lIns="0" tIns="0" rIns="0" bIns="0" rtlCol="0" anchor="t">
            <a:spAutoFit/>
          </a:bodyPr>
          <a:lstStyle/>
          <a:p>
            <a:pPr>
              <a:lnSpc>
                <a:spcPts val="3359"/>
              </a:lnSpc>
            </a:pPr>
            <a:r>
              <a:rPr lang="en-US" sz="2099">
                <a:solidFill>
                  <a:srgbClr val="545454"/>
                </a:solidFill>
                <a:latin typeface="Poppins"/>
              </a:rPr>
              <a:t>Study Squad is a collaborative study platform where students can access all of their needed resources in one website. We have incorporated three essential curriculums into our platform: CBSE, British, and American. We have also incorporated an AI bot in addition to a couple other features to further assist students. </a:t>
            </a:r>
          </a:p>
        </p:txBody>
      </p:sp>
      <p:sp>
        <p:nvSpPr>
          <p:cNvPr id="7" name="TextBox 7"/>
          <p:cNvSpPr txBox="1"/>
          <p:nvPr/>
        </p:nvSpPr>
        <p:spPr>
          <a:xfrm>
            <a:off x="1028700" y="2018243"/>
            <a:ext cx="9307258" cy="1752600"/>
          </a:xfrm>
          <a:prstGeom prst="rect">
            <a:avLst/>
          </a:prstGeom>
        </p:spPr>
        <p:txBody>
          <a:bodyPr lIns="0" tIns="0" rIns="0" bIns="0" rtlCol="0" anchor="t">
            <a:spAutoFit/>
          </a:bodyPr>
          <a:lstStyle/>
          <a:p>
            <a:pPr>
              <a:lnSpc>
                <a:spcPts val="6719"/>
              </a:lnSpc>
            </a:pPr>
            <a:r>
              <a:rPr lang="en-US" sz="5599">
                <a:solidFill>
                  <a:srgbClr val="EEF2F5"/>
                </a:solidFill>
                <a:latin typeface="Poppins Bold"/>
              </a:rPr>
              <a:t>Your Ultimate Academic Companion</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071C42"/>
            </a:solidFill>
          </p:spPr>
          <p:txBody>
            <a:bodyPr/>
            <a:lstStyle/>
            <a:p>
              <a:endParaRPr lang="en-AE"/>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A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8965" y="1427589"/>
            <a:ext cx="5489225" cy="2115975"/>
          </a:xfrm>
          <a:prstGeom prst="rect">
            <a:avLst/>
          </a:prstGeom>
        </p:spPr>
        <p:txBody>
          <a:bodyPr lIns="0" tIns="0" rIns="0" bIns="0" rtlCol="0" anchor="t">
            <a:spAutoFit/>
          </a:bodyPr>
          <a:lstStyle/>
          <a:p>
            <a:pPr algn="ctr">
              <a:lnSpc>
                <a:spcPts val="8122"/>
              </a:lnSpc>
            </a:pPr>
            <a:r>
              <a:rPr lang="en-US" sz="6768">
                <a:solidFill>
                  <a:srgbClr val="51829B"/>
                </a:solidFill>
                <a:latin typeface="Poppins Bold"/>
              </a:rPr>
              <a:t>Problem Statement</a:t>
            </a:r>
          </a:p>
        </p:txBody>
      </p:sp>
      <p:grpSp>
        <p:nvGrpSpPr>
          <p:cNvPr id="3" name="Group 3"/>
          <p:cNvGrpSpPr/>
          <p:nvPr/>
        </p:nvGrpSpPr>
        <p:grpSpPr>
          <a:xfrm>
            <a:off x="0" y="5947329"/>
            <a:ext cx="18288000" cy="4530960"/>
            <a:chOff x="0" y="0"/>
            <a:chExt cx="4334933" cy="1074005"/>
          </a:xfrm>
        </p:grpSpPr>
        <p:sp>
          <p:nvSpPr>
            <p:cNvPr id="4" name="Freeform 4"/>
            <p:cNvSpPr/>
            <p:nvPr/>
          </p:nvSpPr>
          <p:spPr>
            <a:xfrm>
              <a:off x="0" y="0"/>
              <a:ext cx="4334933" cy="1074005"/>
            </a:xfrm>
            <a:custGeom>
              <a:avLst/>
              <a:gdLst/>
              <a:ahLst/>
              <a:cxnLst/>
              <a:rect l="l" t="t" r="r" b="b"/>
              <a:pathLst>
                <a:path w="4334933" h="1074005">
                  <a:moveTo>
                    <a:pt x="0" y="0"/>
                  </a:moveTo>
                  <a:lnTo>
                    <a:pt x="4334933" y="0"/>
                  </a:lnTo>
                  <a:lnTo>
                    <a:pt x="4334933" y="1074005"/>
                  </a:lnTo>
                  <a:lnTo>
                    <a:pt x="0" y="1074005"/>
                  </a:lnTo>
                  <a:close/>
                </a:path>
              </a:pathLst>
            </a:custGeom>
            <a:solidFill>
              <a:srgbClr val="071C42"/>
            </a:solidFill>
          </p:spPr>
          <p:txBody>
            <a:bodyPr/>
            <a:lstStyle/>
            <a:p>
              <a:endParaRPr lang="en-AE"/>
            </a:p>
          </p:txBody>
        </p:sp>
        <p:sp>
          <p:nvSpPr>
            <p:cNvPr id="5" name="TextBox 5"/>
            <p:cNvSpPr txBox="1"/>
            <p:nvPr/>
          </p:nvSpPr>
          <p:spPr>
            <a:xfrm>
              <a:off x="0" y="-38100"/>
              <a:ext cx="4334933" cy="111210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562555" y="7200566"/>
            <a:ext cx="12502900" cy="1910185"/>
          </a:xfrm>
          <a:prstGeom prst="rect">
            <a:avLst/>
          </a:prstGeom>
        </p:spPr>
        <p:txBody>
          <a:bodyPr lIns="0" tIns="0" rIns="0" bIns="0" rtlCol="0" anchor="t">
            <a:spAutoFit/>
          </a:bodyPr>
          <a:lstStyle/>
          <a:p>
            <a:pPr>
              <a:lnSpc>
                <a:spcPts val="3813"/>
              </a:lnSpc>
            </a:pPr>
            <a:r>
              <a:rPr lang="en-US" sz="2383">
                <a:solidFill>
                  <a:srgbClr val="D9D9D9"/>
                </a:solidFill>
                <a:latin typeface="Poppins"/>
              </a:rPr>
              <a:t>Recourses aren’t widely avalible anymore. Students struggle to internalise information due to the lack of credible materials. Teacher support is another thing most students struggle with, in addition to this, teachers aren’t always available to assist the students with their inquiries.</a:t>
            </a:r>
          </a:p>
        </p:txBody>
      </p:sp>
      <p:sp>
        <p:nvSpPr>
          <p:cNvPr id="7" name="Freeform 7"/>
          <p:cNvSpPr/>
          <p:nvPr/>
        </p:nvSpPr>
        <p:spPr>
          <a:xfrm>
            <a:off x="9739564" y="-2116976"/>
            <a:ext cx="12674076" cy="9240553"/>
          </a:xfrm>
          <a:custGeom>
            <a:avLst/>
            <a:gdLst/>
            <a:ahLst/>
            <a:cxnLst/>
            <a:rect l="l" t="t" r="r" b="b"/>
            <a:pathLst>
              <a:path w="12674076" h="9240553">
                <a:moveTo>
                  <a:pt x="0" y="0"/>
                </a:moveTo>
                <a:lnTo>
                  <a:pt x="12674075" y="0"/>
                </a:lnTo>
                <a:lnTo>
                  <a:pt x="12674075" y="9240554"/>
                </a:lnTo>
                <a:lnTo>
                  <a:pt x="0" y="92405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8" name="AutoShape 8"/>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A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AutoShape 2"/>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AE"/>
          </a:p>
        </p:txBody>
      </p:sp>
      <p:grpSp>
        <p:nvGrpSpPr>
          <p:cNvPr id="3" name="Group 3"/>
          <p:cNvGrpSpPr/>
          <p:nvPr/>
        </p:nvGrpSpPr>
        <p:grpSpPr>
          <a:xfrm>
            <a:off x="9144000" y="1817038"/>
            <a:ext cx="8528699" cy="7364376"/>
            <a:chOff x="0" y="0"/>
            <a:chExt cx="2021618" cy="1745630"/>
          </a:xfrm>
        </p:grpSpPr>
        <p:sp>
          <p:nvSpPr>
            <p:cNvPr id="4" name="Freeform 4"/>
            <p:cNvSpPr/>
            <p:nvPr/>
          </p:nvSpPr>
          <p:spPr>
            <a:xfrm>
              <a:off x="0" y="0"/>
              <a:ext cx="2021617" cy="1745630"/>
            </a:xfrm>
            <a:custGeom>
              <a:avLst/>
              <a:gdLst/>
              <a:ahLst/>
              <a:cxnLst/>
              <a:rect l="l" t="t" r="r" b="b"/>
              <a:pathLst>
                <a:path w="2021617" h="1745630">
                  <a:moveTo>
                    <a:pt x="0" y="0"/>
                  </a:moveTo>
                  <a:lnTo>
                    <a:pt x="2021617" y="0"/>
                  </a:lnTo>
                  <a:lnTo>
                    <a:pt x="2021617" y="1745630"/>
                  </a:lnTo>
                  <a:lnTo>
                    <a:pt x="0" y="1745630"/>
                  </a:lnTo>
                  <a:close/>
                </a:path>
              </a:pathLst>
            </a:custGeom>
            <a:solidFill>
              <a:srgbClr val="51829B"/>
            </a:solidFill>
          </p:spPr>
          <p:txBody>
            <a:bodyPr/>
            <a:lstStyle/>
            <a:p>
              <a:endParaRPr lang="en-AE"/>
            </a:p>
          </p:txBody>
        </p:sp>
        <p:sp>
          <p:nvSpPr>
            <p:cNvPr id="5" name="TextBox 5"/>
            <p:cNvSpPr txBox="1"/>
            <p:nvPr/>
          </p:nvSpPr>
          <p:spPr>
            <a:xfrm>
              <a:off x="0" y="-38100"/>
              <a:ext cx="2021618" cy="178373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06131"/>
            <a:ext cx="4303589" cy="1095375"/>
          </a:xfrm>
          <a:prstGeom prst="rect">
            <a:avLst/>
          </a:prstGeom>
        </p:spPr>
        <p:txBody>
          <a:bodyPr lIns="0" tIns="0" rIns="0" bIns="0" rtlCol="0" anchor="t">
            <a:spAutoFit/>
          </a:bodyPr>
          <a:lstStyle/>
          <a:p>
            <a:pPr>
              <a:lnSpc>
                <a:spcPts val="8124"/>
              </a:lnSpc>
            </a:pPr>
            <a:r>
              <a:rPr lang="en-US" sz="6770">
                <a:solidFill>
                  <a:srgbClr val="FFFFFF"/>
                </a:solidFill>
                <a:latin typeface="Poppins Bold"/>
              </a:rPr>
              <a:t>Solution</a:t>
            </a:r>
          </a:p>
        </p:txBody>
      </p:sp>
      <p:sp>
        <p:nvSpPr>
          <p:cNvPr id="7" name="Freeform 7"/>
          <p:cNvSpPr/>
          <p:nvPr/>
        </p:nvSpPr>
        <p:spPr>
          <a:xfrm flipH="1">
            <a:off x="482428" y="2187156"/>
            <a:ext cx="8385266" cy="6814934"/>
          </a:xfrm>
          <a:custGeom>
            <a:avLst/>
            <a:gdLst/>
            <a:ahLst/>
            <a:cxnLst/>
            <a:rect l="l" t="t" r="r" b="b"/>
            <a:pathLst>
              <a:path w="8385266" h="6814934">
                <a:moveTo>
                  <a:pt x="8385266" y="0"/>
                </a:moveTo>
                <a:lnTo>
                  <a:pt x="0" y="0"/>
                </a:lnTo>
                <a:lnTo>
                  <a:pt x="0" y="6814934"/>
                </a:lnTo>
                <a:lnTo>
                  <a:pt x="8385266" y="6814934"/>
                </a:lnTo>
                <a:lnTo>
                  <a:pt x="83852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8" name="TextBox 8"/>
          <p:cNvSpPr txBox="1"/>
          <p:nvPr/>
        </p:nvSpPr>
        <p:spPr>
          <a:xfrm>
            <a:off x="9314034" y="3591160"/>
            <a:ext cx="8358665" cy="3368548"/>
          </a:xfrm>
          <a:prstGeom prst="rect">
            <a:avLst/>
          </a:prstGeom>
        </p:spPr>
        <p:txBody>
          <a:bodyPr lIns="0" tIns="0" rIns="0" bIns="0" rtlCol="0" anchor="t">
            <a:spAutoFit/>
          </a:bodyPr>
          <a:lstStyle/>
          <a:p>
            <a:pPr>
              <a:lnSpc>
                <a:spcPts val="3331"/>
              </a:lnSpc>
            </a:pPr>
            <a:r>
              <a:rPr lang="en-US" sz="2379">
                <a:solidFill>
                  <a:srgbClr val="FFFFFF"/>
                </a:solidFill>
                <a:latin typeface="Poppins"/>
              </a:rPr>
              <a:t>Our website seamlessly incorporates different external resources that can aid students in gaining a deeper understanding of school syllabus.</a:t>
            </a:r>
          </a:p>
          <a:p>
            <a:pPr>
              <a:lnSpc>
                <a:spcPts val="3331"/>
              </a:lnSpc>
            </a:pPr>
            <a:endParaRPr lang="en-US" sz="2379">
              <a:solidFill>
                <a:srgbClr val="FFFFFF"/>
              </a:solidFill>
              <a:latin typeface="Poppins"/>
            </a:endParaRPr>
          </a:p>
          <a:p>
            <a:pPr>
              <a:lnSpc>
                <a:spcPts val="3331"/>
              </a:lnSpc>
            </a:pPr>
            <a:r>
              <a:rPr lang="en-US" sz="2379">
                <a:solidFill>
                  <a:srgbClr val="FFFFFF"/>
                </a:solidFill>
                <a:latin typeface="Poppins"/>
              </a:rPr>
              <a:t>We have a forum feature on our website, where teachers and students can share their tips, questions, and materials in order to create a well educated community.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4584" y="0"/>
            <a:ext cx="11133416" cy="3429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AE"/>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437354" y="3429000"/>
            <a:ext cx="9850646" cy="3429000"/>
            <a:chOff x="0" y="0"/>
            <a:chExt cx="2334968" cy="812800"/>
          </a:xfrm>
        </p:grpSpPr>
        <p:sp>
          <p:nvSpPr>
            <p:cNvPr id="6" name="Freeform 6"/>
            <p:cNvSpPr/>
            <p:nvPr/>
          </p:nvSpPr>
          <p:spPr>
            <a:xfrm>
              <a:off x="0" y="0"/>
              <a:ext cx="2334968"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txBody>
            <a:bodyPr/>
            <a:lstStyle/>
            <a:p>
              <a:endParaRPr lang="en-AE"/>
            </a:p>
          </p:txBody>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txBody>
            <a:bodyPr/>
            <a:lstStyle/>
            <a:p>
              <a:endParaRPr lang="en-AE"/>
            </a:p>
          </p:txBody>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9144000" y="4014800"/>
            <a:ext cx="5969920"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Impact 2:</a:t>
            </a:r>
          </a:p>
        </p:txBody>
      </p:sp>
      <p:sp>
        <p:nvSpPr>
          <p:cNvPr id="12" name="TextBox 12"/>
          <p:cNvSpPr txBox="1"/>
          <p:nvPr/>
        </p:nvSpPr>
        <p:spPr>
          <a:xfrm>
            <a:off x="9144000" y="4399073"/>
            <a:ext cx="8725737" cy="1907954"/>
          </a:xfrm>
          <a:prstGeom prst="rect">
            <a:avLst/>
          </a:prstGeom>
        </p:spPr>
        <p:txBody>
          <a:bodyPr lIns="0" tIns="0" rIns="0" bIns="0" rtlCol="0" anchor="t">
            <a:spAutoFit/>
          </a:bodyPr>
          <a:lstStyle/>
          <a:p>
            <a:pPr>
              <a:lnSpc>
                <a:spcPts val="3806"/>
              </a:lnSpc>
            </a:pPr>
            <a:r>
              <a:rPr lang="en-US" sz="2379">
                <a:solidFill>
                  <a:srgbClr val="FFFFFF"/>
                </a:solidFill>
                <a:latin typeface="Poppins"/>
              </a:rPr>
              <a:t>Students can receive support from teachers which can increase their knowledge in areas that were previously unfamiliar to them as well as improving communication throughout our community </a:t>
            </a:r>
          </a:p>
        </p:txBody>
      </p:sp>
      <p:sp>
        <p:nvSpPr>
          <p:cNvPr id="13" name="TextBox 13"/>
          <p:cNvSpPr txBox="1"/>
          <p:nvPr/>
        </p:nvSpPr>
        <p:spPr>
          <a:xfrm>
            <a:off x="10901735" y="7334250"/>
            <a:ext cx="5969920"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Impact 3:</a:t>
            </a:r>
          </a:p>
        </p:txBody>
      </p:sp>
      <p:sp>
        <p:nvSpPr>
          <p:cNvPr id="14" name="TextBox 14"/>
          <p:cNvSpPr txBox="1"/>
          <p:nvPr/>
        </p:nvSpPr>
        <p:spPr>
          <a:xfrm>
            <a:off x="10901735" y="7635265"/>
            <a:ext cx="6409167" cy="2384171"/>
          </a:xfrm>
          <a:prstGeom prst="rect">
            <a:avLst/>
          </a:prstGeom>
        </p:spPr>
        <p:txBody>
          <a:bodyPr lIns="0" tIns="0" rIns="0" bIns="0" rtlCol="0" anchor="t">
            <a:spAutoFit/>
          </a:bodyPr>
          <a:lstStyle/>
          <a:p>
            <a:pPr>
              <a:lnSpc>
                <a:spcPts val="3807"/>
              </a:lnSpc>
            </a:pPr>
            <a:r>
              <a:rPr lang="en-US" sz="2379">
                <a:solidFill>
                  <a:srgbClr val="EEF2F5"/>
                </a:solidFill>
                <a:latin typeface="Poppins"/>
              </a:rPr>
              <a:t>We believe that education should be available for all, no matter the circumstances. Therefore, we have included features that can support people with special needs.</a:t>
            </a:r>
          </a:p>
        </p:txBody>
      </p:sp>
      <p:sp>
        <p:nvSpPr>
          <p:cNvPr id="15" name="TextBox 15"/>
          <p:cNvSpPr txBox="1"/>
          <p:nvPr/>
        </p:nvSpPr>
        <p:spPr>
          <a:xfrm>
            <a:off x="1221496" y="5774042"/>
            <a:ext cx="4643986" cy="904875"/>
          </a:xfrm>
          <a:prstGeom prst="rect">
            <a:avLst/>
          </a:prstGeom>
        </p:spPr>
        <p:txBody>
          <a:bodyPr lIns="0" tIns="0" rIns="0" bIns="0" rtlCol="0" anchor="t">
            <a:spAutoFit/>
          </a:bodyPr>
          <a:lstStyle/>
          <a:p>
            <a:pPr>
              <a:lnSpc>
                <a:spcPts val="6719"/>
              </a:lnSpc>
            </a:pPr>
            <a:r>
              <a:rPr lang="en-US" sz="5599">
                <a:solidFill>
                  <a:srgbClr val="101010"/>
                </a:solidFill>
                <a:latin typeface="Poppins Bold"/>
              </a:rPr>
              <a:t>Impact</a:t>
            </a:r>
          </a:p>
        </p:txBody>
      </p:sp>
      <p:sp>
        <p:nvSpPr>
          <p:cNvPr id="16" name="Freeform 16"/>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7" name="TextBox 17"/>
          <p:cNvSpPr txBox="1"/>
          <p:nvPr/>
        </p:nvSpPr>
        <p:spPr>
          <a:xfrm>
            <a:off x="7704211" y="952500"/>
            <a:ext cx="10410770" cy="1273048"/>
          </a:xfrm>
          <a:prstGeom prst="rect">
            <a:avLst/>
          </a:prstGeom>
        </p:spPr>
        <p:txBody>
          <a:bodyPr lIns="0" tIns="0" rIns="0" bIns="0" rtlCol="0" anchor="t">
            <a:spAutoFit/>
          </a:bodyPr>
          <a:lstStyle/>
          <a:p>
            <a:pPr>
              <a:lnSpc>
                <a:spcPts val="3331"/>
              </a:lnSpc>
            </a:pPr>
            <a:r>
              <a:rPr lang="en-US" sz="2379">
                <a:solidFill>
                  <a:srgbClr val="FFFFFF"/>
                </a:solidFill>
                <a:latin typeface="Poppins"/>
              </a:rPr>
              <a:t>Students can access the materials they need through the links on our website. Through this, they can gain clarity on the concept they are trying to learn.</a:t>
            </a:r>
          </a:p>
        </p:txBody>
      </p:sp>
      <p:sp>
        <p:nvSpPr>
          <p:cNvPr id="18" name="TextBox 18"/>
          <p:cNvSpPr txBox="1"/>
          <p:nvPr/>
        </p:nvSpPr>
        <p:spPr>
          <a:xfrm>
            <a:off x="7704211" y="337185"/>
            <a:ext cx="5969920"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Impact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a:off x="1162573" y="1016271"/>
            <a:ext cx="16096727" cy="8254459"/>
            <a:chOff x="0" y="0"/>
            <a:chExt cx="4255925" cy="2182454"/>
          </a:xfrm>
        </p:grpSpPr>
        <p:sp>
          <p:nvSpPr>
            <p:cNvPr id="3" name="Freeform 3"/>
            <p:cNvSpPr/>
            <p:nvPr/>
          </p:nvSpPr>
          <p:spPr>
            <a:xfrm>
              <a:off x="0" y="0"/>
              <a:ext cx="4255925" cy="2182454"/>
            </a:xfrm>
            <a:custGeom>
              <a:avLst/>
              <a:gdLst/>
              <a:ahLst/>
              <a:cxnLst/>
              <a:rect l="l" t="t" r="r" b="b"/>
              <a:pathLst>
                <a:path w="4255925" h="2182454">
                  <a:moveTo>
                    <a:pt x="17796" y="0"/>
                  </a:moveTo>
                  <a:lnTo>
                    <a:pt x="4238130" y="0"/>
                  </a:lnTo>
                  <a:cubicBezTo>
                    <a:pt x="4247958" y="0"/>
                    <a:pt x="4255925" y="7967"/>
                    <a:pt x="4255925" y="17796"/>
                  </a:cubicBezTo>
                  <a:lnTo>
                    <a:pt x="4255925" y="2164658"/>
                  </a:lnTo>
                  <a:cubicBezTo>
                    <a:pt x="4255925" y="2169378"/>
                    <a:pt x="4254051" y="2173904"/>
                    <a:pt x="4250713" y="2177242"/>
                  </a:cubicBezTo>
                  <a:cubicBezTo>
                    <a:pt x="4247376" y="2180579"/>
                    <a:pt x="4242850" y="2182454"/>
                    <a:pt x="4238130" y="2182454"/>
                  </a:cubicBezTo>
                  <a:lnTo>
                    <a:pt x="17796" y="2182454"/>
                  </a:lnTo>
                  <a:cubicBezTo>
                    <a:pt x="13076" y="2182454"/>
                    <a:pt x="8550" y="2180579"/>
                    <a:pt x="5212" y="2177242"/>
                  </a:cubicBezTo>
                  <a:cubicBezTo>
                    <a:pt x="1875" y="2173904"/>
                    <a:pt x="0" y="2169378"/>
                    <a:pt x="0" y="2164658"/>
                  </a:cubicBezTo>
                  <a:lnTo>
                    <a:pt x="0" y="17796"/>
                  </a:lnTo>
                  <a:cubicBezTo>
                    <a:pt x="0" y="7967"/>
                    <a:pt x="7967" y="0"/>
                    <a:pt x="17796" y="0"/>
                  </a:cubicBezTo>
                  <a:close/>
                </a:path>
              </a:pathLst>
            </a:custGeom>
            <a:solidFill>
              <a:srgbClr val="FFFFFF"/>
            </a:solidFill>
          </p:spPr>
          <p:txBody>
            <a:bodyPr/>
            <a:lstStyle/>
            <a:p>
              <a:endParaRPr lang="en-AE"/>
            </a:p>
          </p:txBody>
        </p:sp>
        <p:sp>
          <p:nvSpPr>
            <p:cNvPr id="4" name="TextBox 4"/>
            <p:cNvSpPr txBox="1"/>
            <p:nvPr/>
          </p:nvSpPr>
          <p:spPr>
            <a:xfrm>
              <a:off x="0" y="-28575"/>
              <a:ext cx="4255925" cy="2211029"/>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15382450" y="-95273"/>
            <a:ext cx="2968218" cy="3344471"/>
          </a:xfrm>
          <a:custGeom>
            <a:avLst/>
            <a:gdLst/>
            <a:ahLst/>
            <a:cxnLst/>
            <a:rect l="l" t="t" r="r" b="b"/>
            <a:pathLst>
              <a:path w="2968218" h="3344471">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6" name="Freeform 6"/>
          <p:cNvSpPr/>
          <p:nvPr/>
        </p:nvSpPr>
        <p:spPr>
          <a:xfrm flipH="1">
            <a:off x="140103" y="6880075"/>
            <a:ext cx="3023646" cy="3406925"/>
          </a:xfrm>
          <a:custGeom>
            <a:avLst/>
            <a:gdLst/>
            <a:ahLst/>
            <a:cxnLst/>
            <a:rect l="l" t="t" r="r" b="b"/>
            <a:pathLst>
              <a:path w="3023646" h="3406925">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7" name="Freeform 7"/>
          <p:cNvSpPr/>
          <p:nvPr/>
        </p:nvSpPr>
        <p:spPr>
          <a:xfrm rot="-10491769">
            <a:off x="3311809" y="2135049"/>
            <a:ext cx="1905850" cy="1799589"/>
          </a:xfrm>
          <a:custGeom>
            <a:avLst/>
            <a:gdLst/>
            <a:ahLst/>
            <a:cxnLst/>
            <a:rect l="l" t="t" r="r" b="b"/>
            <a:pathLst>
              <a:path w="1905850" h="1799589">
                <a:moveTo>
                  <a:pt x="0" y="0"/>
                </a:moveTo>
                <a:lnTo>
                  <a:pt x="1905849" y="0"/>
                </a:lnTo>
                <a:lnTo>
                  <a:pt x="1905849" y="1799589"/>
                </a:lnTo>
                <a:lnTo>
                  <a:pt x="0" y="1799589"/>
                </a:lnTo>
                <a:lnTo>
                  <a:pt x="0" y="0"/>
                </a:lnTo>
                <a:close/>
              </a:path>
            </a:pathLst>
          </a:custGeom>
          <a:blipFill>
            <a:blip r:embed="rId4">
              <a:extLst>
                <a:ext uri="{96DAC541-7B7A-43D3-8B79-37D633B846F1}">
                  <asvg:svgBlip xmlns:asvg="http://schemas.microsoft.com/office/drawing/2016/SVG/main" r:embed="rId5"/>
                </a:ext>
              </a:extLst>
            </a:blip>
            <a:stretch>
              <a:fillRect l="-47490" t="-49951"/>
            </a:stretch>
          </a:blipFill>
        </p:spPr>
        <p:txBody>
          <a:bodyPr/>
          <a:lstStyle/>
          <a:p>
            <a:endParaRPr lang="en-AE"/>
          </a:p>
        </p:txBody>
      </p:sp>
      <p:sp>
        <p:nvSpPr>
          <p:cNvPr id="8" name="TextBox 8"/>
          <p:cNvSpPr txBox="1"/>
          <p:nvPr/>
        </p:nvSpPr>
        <p:spPr>
          <a:xfrm>
            <a:off x="596398" y="3624068"/>
            <a:ext cx="17754271" cy="3631564"/>
          </a:xfrm>
          <a:prstGeom prst="rect">
            <a:avLst/>
          </a:prstGeom>
        </p:spPr>
        <p:txBody>
          <a:bodyPr lIns="0" tIns="0" rIns="0" bIns="0" rtlCol="0" anchor="t">
            <a:spAutoFit/>
          </a:bodyPr>
          <a:lstStyle/>
          <a:p>
            <a:pPr algn="ctr">
              <a:lnSpc>
                <a:spcPts val="14560"/>
              </a:lnSpc>
              <a:spcBef>
                <a:spcPct val="0"/>
              </a:spcBef>
            </a:pPr>
            <a:r>
              <a:rPr lang="en-US" sz="10400" dirty="0">
                <a:solidFill>
                  <a:srgbClr val="FD967E"/>
                </a:solidFill>
                <a:latin typeface="Le Petit Cochon"/>
              </a:rPr>
              <a:t>THERE IS NO DISCRIMNATION WHEN IT COMES TO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83383" y="2492197"/>
            <a:ext cx="9871155" cy="5302607"/>
          </a:xfrm>
          <a:custGeom>
            <a:avLst/>
            <a:gdLst/>
            <a:ahLst/>
            <a:cxnLst/>
            <a:rect l="l" t="t" r="r" b="b"/>
            <a:pathLst>
              <a:path w="9871155" h="5302607">
                <a:moveTo>
                  <a:pt x="0" y="0"/>
                </a:moveTo>
                <a:lnTo>
                  <a:pt x="9871155" y="0"/>
                </a:lnTo>
                <a:lnTo>
                  <a:pt x="9871155" y="5302606"/>
                </a:lnTo>
                <a:lnTo>
                  <a:pt x="0" y="5302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10383944" y="6109141"/>
            <a:ext cx="386782" cy="552546"/>
          </a:xfrm>
          <a:custGeom>
            <a:avLst/>
            <a:gdLst/>
            <a:ahLst/>
            <a:cxnLst/>
            <a:rect l="l" t="t" r="r" b="b"/>
            <a:pathLst>
              <a:path w="386782" h="552546">
                <a:moveTo>
                  <a:pt x="0" y="0"/>
                </a:moveTo>
                <a:lnTo>
                  <a:pt x="386782" y="0"/>
                </a:lnTo>
                <a:lnTo>
                  <a:pt x="386782" y="552546"/>
                </a:lnTo>
                <a:lnTo>
                  <a:pt x="0" y="552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Freeform 4"/>
          <p:cNvSpPr/>
          <p:nvPr/>
        </p:nvSpPr>
        <p:spPr>
          <a:xfrm>
            <a:off x="12618961" y="5587134"/>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a:off x="11007368" y="2655056"/>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a:off x="15521513" y="6269045"/>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7" name="Freeform 7"/>
          <p:cNvSpPr/>
          <p:nvPr/>
        </p:nvSpPr>
        <p:spPr>
          <a:xfrm>
            <a:off x="13597854" y="4002492"/>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8" name="Freeform 8"/>
          <p:cNvSpPr/>
          <p:nvPr/>
        </p:nvSpPr>
        <p:spPr>
          <a:xfrm>
            <a:off x="12410856" y="4010989"/>
            <a:ext cx="208105" cy="297293"/>
          </a:xfrm>
          <a:custGeom>
            <a:avLst/>
            <a:gdLst/>
            <a:ahLst/>
            <a:cxnLst/>
            <a:rect l="l" t="t" r="r" b="b"/>
            <a:pathLst>
              <a:path w="208105" h="297293">
                <a:moveTo>
                  <a:pt x="0" y="0"/>
                </a:moveTo>
                <a:lnTo>
                  <a:pt x="208105" y="0"/>
                </a:lnTo>
                <a:lnTo>
                  <a:pt x="208105" y="297294"/>
                </a:lnTo>
                <a:lnTo>
                  <a:pt x="0" y="297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9" name="Freeform 9"/>
          <p:cNvSpPr/>
          <p:nvPr/>
        </p:nvSpPr>
        <p:spPr>
          <a:xfrm>
            <a:off x="15338811" y="3249088"/>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0" name="Freeform 10"/>
          <p:cNvSpPr/>
          <p:nvPr/>
        </p:nvSpPr>
        <p:spPr>
          <a:xfrm>
            <a:off x="9254602" y="3771095"/>
            <a:ext cx="365405" cy="522007"/>
          </a:xfrm>
          <a:custGeom>
            <a:avLst/>
            <a:gdLst/>
            <a:ahLst/>
            <a:cxnLst/>
            <a:rect l="l" t="t" r="r" b="b"/>
            <a:pathLst>
              <a:path w="365405" h="522007">
                <a:moveTo>
                  <a:pt x="0" y="0"/>
                </a:moveTo>
                <a:lnTo>
                  <a:pt x="365405" y="0"/>
                </a:lnTo>
                <a:lnTo>
                  <a:pt x="365405" y="522007"/>
                </a:lnTo>
                <a:lnTo>
                  <a:pt x="0" y="522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1" name="AutoShape 11"/>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en-AE"/>
          </a:p>
        </p:txBody>
      </p:sp>
      <p:grpSp>
        <p:nvGrpSpPr>
          <p:cNvPr id="12" name="Group 12"/>
          <p:cNvGrpSpPr/>
          <p:nvPr/>
        </p:nvGrpSpPr>
        <p:grpSpPr>
          <a:xfrm>
            <a:off x="0" y="0"/>
            <a:ext cx="7352672" cy="10287000"/>
            <a:chOff x="0" y="0"/>
            <a:chExt cx="1936506" cy="2709333"/>
          </a:xfrm>
        </p:grpSpPr>
        <p:sp>
          <p:nvSpPr>
            <p:cNvPr id="13" name="Freeform 13"/>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AE"/>
            </a:p>
          </p:txBody>
        </p:sp>
        <p:sp>
          <p:nvSpPr>
            <p:cNvPr id="14" name="TextBox 14"/>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
        <p:nvSpPr>
          <p:cNvPr id="16" name="TextBox 16"/>
          <p:cNvSpPr txBox="1"/>
          <p:nvPr/>
        </p:nvSpPr>
        <p:spPr>
          <a:xfrm>
            <a:off x="1028700" y="1167744"/>
            <a:ext cx="5179295" cy="904875"/>
          </a:xfrm>
          <a:prstGeom prst="rect">
            <a:avLst/>
          </a:prstGeom>
        </p:spPr>
        <p:txBody>
          <a:bodyPr lIns="0" tIns="0" rIns="0" bIns="0" rtlCol="0" anchor="t">
            <a:spAutoFit/>
          </a:bodyPr>
          <a:lstStyle/>
          <a:p>
            <a:pPr>
              <a:lnSpc>
                <a:spcPts val="6719"/>
              </a:lnSpc>
            </a:pPr>
            <a:r>
              <a:rPr lang="en-US" sz="5599">
                <a:solidFill>
                  <a:srgbClr val="FFFFFF"/>
                </a:solidFill>
                <a:latin typeface="Poppins Bold"/>
              </a:rPr>
              <a:t>Our Future</a:t>
            </a:r>
          </a:p>
        </p:txBody>
      </p:sp>
      <p:grpSp>
        <p:nvGrpSpPr>
          <p:cNvPr id="17" name="Group 17"/>
          <p:cNvGrpSpPr/>
          <p:nvPr/>
        </p:nvGrpSpPr>
        <p:grpSpPr>
          <a:xfrm>
            <a:off x="0" y="0"/>
            <a:ext cx="6212838" cy="288733"/>
            <a:chOff x="0" y="0"/>
            <a:chExt cx="1636303" cy="76045"/>
          </a:xfrm>
        </p:grpSpPr>
        <p:sp>
          <p:nvSpPr>
            <p:cNvPr id="18" name="Freeform 18"/>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AE"/>
            </a:p>
          </p:txBody>
        </p:sp>
        <p:sp>
          <p:nvSpPr>
            <p:cNvPr id="19" name="TextBox 19"/>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901174" y="2558394"/>
            <a:ext cx="6104897" cy="4110452"/>
          </a:xfrm>
          <a:prstGeom prst="rect">
            <a:avLst/>
          </a:prstGeom>
        </p:spPr>
        <p:txBody>
          <a:bodyPr lIns="0" tIns="0" rIns="0" bIns="0" rtlCol="0" anchor="t">
            <a:spAutoFit/>
          </a:bodyPr>
          <a:lstStyle/>
          <a:p>
            <a:pPr>
              <a:lnSpc>
                <a:spcPts val="4145"/>
              </a:lnSpc>
            </a:pPr>
            <a:r>
              <a:rPr lang="en-US" sz="2590">
                <a:solidFill>
                  <a:srgbClr val="D9D9D9"/>
                </a:solidFill>
                <a:latin typeface="Poppins"/>
              </a:rPr>
              <a:t>In the future, we hope to see this website go international helping student across the world, who struggle finding right resources to study for exams, no matter the curriculum, including student who suffer with disabilities and are not given the right support to learn.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1829B"/>
        </a:solidFill>
        <a:effectLst/>
      </p:bgPr>
    </p:bg>
    <p:spTree>
      <p:nvGrpSpPr>
        <p:cNvPr id="1" name=""/>
        <p:cNvGrpSpPr/>
        <p:nvPr/>
      </p:nvGrpSpPr>
      <p:grpSpPr>
        <a:xfrm>
          <a:off x="0" y="0"/>
          <a:ext cx="0" cy="0"/>
          <a:chOff x="0" y="0"/>
          <a:chExt cx="0" cy="0"/>
        </a:xfrm>
      </p:grpSpPr>
      <p:sp>
        <p:nvSpPr>
          <p:cNvPr id="2" name="Freeform 2"/>
          <p:cNvSpPr/>
          <p:nvPr/>
        </p:nvSpPr>
        <p:spPr>
          <a:xfrm rot="10314521">
            <a:off x="-831151" y="-5705577"/>
            <a:ext cx="7672032" cy="12474848"/>
          </a:xfrm>
          <a:custGeom>
            <a:avLst/>
            <a:gdLst/>
            <a:ahLst/>
            <a:cxnLst/>
            <a:rect l="l" t="t" r="r" b="b"/>
            <a:pathLst>
              <a:path w="7672032" h="12474848">
                <a:moveTo>
                  <a:pt x="0" y="0"/>
                </a:moveTo>
                <a:lnTo>
                  <a:pt x="7672032" y="0"/>
                </a:lnTo>
                <a:lnTo>
                  <a:pt x="7672032" y="12474849"/>
                </a:lnTo>
                <a:lnTo>
                  <a:pt x="0" y="12474849"/>
                </a:lnTo>
                <a:lnTo>
                  <a:pt x="0" y="0"/>
                </a:lnTo>
                <a:close/>
              </a:path>
            </a:pathLst>
          </a:custGeom>
          <a:blipFill>
            <a:blip r:embed="rId2"/>
            <a:stretch>
              <a:fillRect/>
            </a:stretch>
          </a:blipFill>
        </p:spPr>
        <p:txBody>
          <a:bodyPr/>
          <a:lstStyle/>
          <a:p>
            <a:endParaRPr lang="en-AE"/>
          </a:p>
        </p:txBody>
      </p:sp>
      <p:sp>
        <p:nvSpPr>
          <p:cNvPr id="3" name="Freeform 3"/>
          <p:cNvSpPr/>
          <p:nvPr/>
        </p:nvSpPr>
        <p:spPr>
          <a:xfrm rot="-3683252">
            <a:off x="-2873462" y="2714132"/>
            <a:ext cx="7804324" cy="8225902"/>
          </a:xfrm>
          <a:custGeom>
            <a:avLst/>
            <a:gdLst/>
            <a:ahLst/>
            <a:cxnLst/>
            <a:rect l="l" t="t" r="r" b="b"/>
            <a:pathLst>
              <a:path w="7804324" h="8225902">
                <a:moveTo>
                  <a:pt x="0" y="0"/>
                </a:moveTo>
                <a:lnTo>
                  <a:pt x="7804324" y="0"/>
                </a:lnTo>
                <a:lnTo>
                  <a:pt x="7804324" y="8225902"/>
                </a:lnTo>
                <a:lnTo>
                  <a:pt x="0" y="8225902"/>
                </a:lnTo>
                <a:lnTo>
                  <a:pt x="0" y="0"/>
                </a:lnTo>
                <a:close/>
              </a:path>
            </a:pathLst>
          </a:custGeom>
          <a:blipFill>
            <a:blip r:embed="rId3"/>
            <a:stretch>
              <a:fillRect/>
            </a:stretch>
          </a:blipFill>
        </p:spPr>
        <p:txBody>
          <a:bodyPr/>
          <a:lstStyle/>
          <a:p>
            <a:endParaRPr lang="en-AE"/>
          </a:p>
        </p:txBody>
      </p:sp>
      <p:sp>
        <p:nvSpPr>
          <p:cNvPr id="4" name="Freeform 4"/>
          <p:cNvSpPr/>
          <p:nvPr/>
        </p:nvSpPr>
        <p:spPr>
          <a:xfrm>
            <a:off x="5613645" y="-1517720"/>
            <a:ext cx="6491459" cy="5899113"/>
          </a:xfrm>
          <a:custGeom>
            <a:avLst/>
            <a:gdLst/>
            <a:ahLst/>
            <a:cxnLst/>
            <a:rect l="l" t="t" r="r" b="b"/>
            <a:pathLst>
              <a:path w="6491459" h="5899113">
                <a:moveTo>
                  <a:pt x="0" y="0"/>
                </a:moveTo>
                <a:lnTo>
                  <a:pt x="6491458" y="0"/>
                </a:lnTo>
                <a:lnTo>
                  <a:pt x="6491458" y="5899113"/>
                </a:lnTo>
                <a:lnTo>
                  <a:pt x="0" y="5899113"/>
                </a:lnTo>
                <a:lnTo>
                  <a:pt x="0" y="0"/>
                </a:lnTo>
                <a:close/>
              </a:path>
            </a:pathLst>
          </a:custGeom>
          <a:blipFill>
            <a:blip r:embed="rId4"/>
            <a:stretch>
              <a:fillRect/>
            </a:stretch>
          </a:blipFill>
        </p:spPr>
        <p:txBody>
          <a:bodyPr/>
          <a:lstStyle/>
          <a:p>
            <a:endParaRPr lang="en-AE"/>
          </a:p>
        </p:txBody>
      </p:sp>
      <p:grpSp>
        <p:nvGrpSpPr>
          <p:cNvPr id="5" name="Group 5"/>
          <p:cNvGrpSpPr/>
          <p:nvPr/>
        </p:nvGrpSpPr>
        <p:grpSpPr>
          <a:xfrm>
            <a:off x="6232114" y="6920592"/>
            <a:ext cx="11027186" cy="2148492"/>
            <a:chOff x="0" y="0"/>
            <a:chExt cx="14702915" cy="2864656"/>
          </a:xfrm>
        </p:grpSpPr>
        <p:sp>
          <p:nvSpPr>
            <p:cNvPr id="6" name="TextBox 6"/>
            <p:cNvSpPr txBox="1"/>
            <p:nvPr/>
          </p:nvSpPr>
          <p:spPr>
            <a:xfrm>
              <a:off x="0" y="-9525"/>
              <a:ext cx="14702915" cy="1960166"/>
            </a:xfrm>
            <a:prstGeom prst="rect">
              <a:avLst/>
            </a:prstGeom>
          </p:spPr>
          <p:txBody>
            <a:bodyPr lIns="0" tIns="0" rIns="0" bIns="0" rtlCol="0" anchor="t">
              <a:spAutoFit/>
            </a:bodyPr>
            <a:lstStyle/>
            <a:p>
              <a:pPr algn="r">
                <a:lnSpc>
                  <a:spcPts val="11519"/>
                </a:lnSpc>
              </a:pPr>
              <a:r>
                <a:rPr lang="en-US" sz="9599">
                  <a:solidFill>
                    <a:srgbClr val="FFFFFF"/>
                  </a:solidFill>
                  <a:latin typeface="Forum"/>
                </a:rPr>
                <a:t>THANK YOU!</a:t>
              </a:r>
            </a:p>
          </p:txBody>
        </p:sp>
        <p:sp>
          <p:nvSpPr>
            <p:cNvPr id="7" name="TextBox 7"/>
            <p:cNvSpPr txBox="1"/>
            <p:nvPr/>
          </p:nvSpPr>
          <p:spPr>
            <a:xfrm>
              <a:off x="0" y="2123822"/>
              <a:ext cx="14702915" cy="740834"/>
            </a:xfrm>
            <a:prstGeom prst="rect">
              <a:avLst/>
            </a:prstGeom>
          </p:spPr>
          <p:txBody>
            <a:bodyPr lIns="0" tIns="0" rIns="0" bIns="0" rtlCol="0" anchor="t">
              <a:spAutoFit/>
            </a:bodyPr>
            <a:lstStyle/>
            <a:p>
              <a:pPr algn="r">
                <a:lnSpc>
                  <a:spcPts val="454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327</Words>
  <Application>Microsoft Macintosh PowerPoint</Application>
  <PresentationFormat>Custom</PresentationFormat>
  <Paragraphs>21</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Canva Sans Bold</vt:lpstr>
      <vt:lpstr>Forum</vt:lpstr>
      <vt:lpstr>Poppins Bold</vt:lpstr>
      <vt:lpstr>Arial</vt:lpstr>
      <vt:lpstr>Poppins</vt:lpstr>
      <vt:lpstr>Le Petit Cochon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Squad</dc:title>
  <cp:lastModifiedBy>Nabiha Mirza</cp:lastModifiedBy>
  <cp:revision>2</cp:revision>
  <dcterms:created xsi:type="dcterms:W3CDTF">2006-08-16T00:00:00Z</dcterms:created>
  <dcterms:modified xsi:type="dcterms:W3CDTF">2024-03-03T06:20:59Z</dcterms:modified>
  <dc:identifier>DAF-Wfhrv_8</dc:identifier>
</cp:coreProperties>
</file>